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9" r:id="rId7"/>
    <p:sldId id="277" r:id="rId8"/>
    <p:sldId id="276" r:id="rId9"/>
    <p:sldId id="270" r:id="rId10"/>
    <p:sldId id="261" r:id="rId11"/>
    <p:sldId id="274" r:id="rId12"/>
    <p:sldId id="271" r:id="rId13"/>
    <p:sldId id="272" r:id="rId14"/>
    <p:sldId id="273" r:id="rId15"/>
    <p:sldId id="275" r:id="rId16"/>
    <p:sldId id="263" r:id="rId17"/>
    <p:sldId id="264" r:id="rId18"/>
    <p:sldId id="265" r:id="rId19"/>
    <p:sldId id="279" r:id="rId20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9D3"/>
    <a:srgbClr val="FF0066"/>
    <a:srgbClr val="A50021"/>
    <a:srgbClr val="F6C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4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0A6C2-EEFB-4183-BC8E-4B4329147456}" type="datetimeFigureOut">
              <a:rPr lang="th-TH" smtClean="0"/>
              <a:t>15/01/68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B5AC8-06C4-43CB-9F5C-A07EA64AB6F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44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B5AC8-06C4-43CB-9F5C-A07EA64AB6F0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9836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B5AC8-06C4-43CB-9F5C-A07EA64AB6F0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3895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7E89F95-B404-B8A9-5EB4-FD529D263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5F5F29C3-36C2-3077-8F9B-32D31295D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3B6D724-9E58-6091-1B82-FB51AD1DE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B90FF-A2D3-46DD-85FE-3F17A5A37CB7}" type="datetimeFigureOut">
              <a:rPr lang="th-TH" smtClean="0"/>
              <a:t>15/01/68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63C1DF2-5A51-31B9-A404-84852DE78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F837136-3021-F471-6651-5700B83B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0D4B-4C14-417C-A1CF-950FBD1215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148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64E52F2-E07C-CA48-2283-F7DB4F4E4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EB623F80-963B-1227-691C-4A5E8787C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6FFAAE6-972E-B397-1A14-B1C0DA3C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B90FF-A2D3-46DD-85FE-3F17A5A37CB7}" type="datetimeFigureOut">
              <a:rPr lang="th-TH" smtClean="0"/>
              <a:t>15/01/68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1943F29-58D0-653D-6695-7526B3C10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C8A9065-479D-8B10-81C8-FAE55564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0D4B-4C14-417C-A1CF-950FBD1215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06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928BC384-2324-DDDF-A534-07D333BACF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CCBC0A77-D8FB-3B28-F897-BAC8A6BB3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002232B-6F04-D3EC-DB00-D55C457DA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B90FF-A2D3-46DD-85FE-3F17A5A37CB7}" type="datetimeFigureOut">
              <a:rPr lang="th-TH" smtClean="0"/>
              <a:t>15/01/68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B6F7072-0A86-F0A6-411F-9F8E56C46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AF37ECB-5B33-2D56-2CAA-91C68F2B3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0D4B-4C14-417C-A1CF-950FBD1215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455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29E9C84-91BC-0A73-1748-41B9C1312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CF0BE19-CD56-8EBE-9246-A37CD09C8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6335A8A-7829-1791-708A-FAE97D4C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B90FF-A2D3-46DD-85FE-3F17A5A37CB7}" type="datetimeFigureOut">
              <a:rPr lang="th-TH" smtClean="0"/>
              <a:t>15/01/68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CBCA566-9F66-4948-F041-9CC59008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4E881BB-D373-E013-FBE7-EA91990FE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0D4B-4C14-417C-A1CF-950FBD1215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834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F1343AC-9CB9-4F17-B1B8-1A9AC635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14B2EA9-AEBC-4D4E-8C27-415B116A7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03A049A-01A3-8964-D6CD-DE3EAD1D4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B90FF-A2D3-46DD-85FE-3F17A5A37CB7}" type="datetimeFigureOut">
              <a:rPr lang="th-TH" smtClean="0"/>
              <a:t>15/01/68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0B13D53-B2C0-9EFA-36BF-E96456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14DC30F-B0B0-4C02-B56D-FF3D2C12E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0D4B-4C14-417C-A1CF-950FBD1215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109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20FE351-9F60-93FA-EE8F-74D7FE7F4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BC7D5E8-254E-D24A-696F-F95CC7443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0184F10E-E361-E18A-E13C-D1A54A50A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2287ACBA-5520-068E-798B-B5FCA858A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B90FF-A2D3-46DD-85FE-3F17A5A37CB7}" type="datetimeFigureOut">
              <a:rPr lang="th-TH" smtClean="0"/>
              <a:t>15/01/68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F5D3AC2C-7597-51E7-692C-DC53253FA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3B760C9-06EB-64A5-E19F-1D47917F2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0D4B-4C14-417C-A1CF-950FBD1215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646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ABD9C2A-ADF3-31F3-95CD-0D572911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07F24BC8-5DA0-30F5-DBC5-573202D85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3025A94B-9B39-9F52-17D4-FC5E5C9C4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E67E4FFD-AED3-6E43-E3F8-A27698161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D2E6DE26-F9E2-5F6D-48EB-07E5EAAE7C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6C468528-5248-4C60-2D04-9774E4B78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B90FF-A2D3-46DD-85FE-3F17A5A37CB7}" type="datetimeFigureOut">
              <a:rPr lang="th-TH" smtClean="0"/>
              <a:t>15/01/68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41E9D828-E291-B975-AE22-BDF34CBFC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399C8884-3F74-7D9C-379F-46BA15331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0D4B-4C14-417C-A1CF-950FBD1215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66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1942067-3221-613F-F2F2-7BF92B513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498ED89-BB8C-D044-BB6A-D1439A9FF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B90FF-A2D3-46DD-85FE-3F17A5A37CB7}" type="datetimeFigureOut">
              <a:rPr lang="th-TH" smtClean="0"/>
              <a:t>15/01/68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76650AA-59C0-0B6E-1190-D841ECD86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78519453-2FF8-2B56-2CB5-98B29F845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0D4B-4C14-417C-A1CF-950FBD1215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52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807B5573-9103-190E-C04C-4BF768E9C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B90FF-A2D3-46DD-85FE-3F17A5A37CB7}" type="datetimeFigureOut">
              <a:rPr lang="th-TH" smtClean="0"/>
              <a:t>15/01/68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B2CF27FA-4763-9DC7-8039-F937164A0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B32073A-54D9-3D76-EF04-E74E4B55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0D4B-4C14-417C-A1CF-950FBD1215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942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0BF7FDA-F6CD-04A0-3D06-78C2C46FD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7A8DEDC-E163-B938-840B-F6D970369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32568FFC-E67D-7EC1-C9D2-84EC9B83E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618B7A2A-0A32-9743-56A7-08607EAD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B90FF-A2D3-46DD-85FE-3F17A5A37CB7}" type="datetimeFigureOut">
              <a:rPr lang="th-TH" smtClean="0"/>
              <a:t>15/01/68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0F2C4DE0-D5CD-9DF0-4907-F6A2BA2D2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99924C5-4909-45DE-8383-66313118F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0D4B-4C14-417C-A1CF-950FBD1215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2689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EC9DD56-B517-11E7-2932-354F2823B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F5A480DF-906E-33F3-9BAD-E94949A20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39204CA0-FAAF-D2D2-A54C-B114781F5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4A9896AC-CCFA-F779-9ACB-947D31F52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B90FF-A2D3-46DD-85FE-3F17A5A37CB7}" type="datetimeFigureOut">
              <a:rPr lang="th-TH" smtClean="0"/>
              <a:t>15/01/68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B5EE5BC6-5C67-CE28-86A7-F714DDC46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EF70F003-C8A3-D483-E4D9-76718C300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0D4B-4C14-417C-A1CF-950FBD1215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492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634C595A-65FD-6ECE-1EF0-F7F07AD49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872BFEC8-1B07-DC09-C87D-B6200CC36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1484DB7-12A4-35D3-9CC8-454475811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1B90FF-A2D3-46DD-85FE-3F17A5A37CB7}" type="datetimeFigureOut">
              <a:rPr lang="th-TH" smtClean="0"/>
              <a:t>15/01/68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D950ABB-AFDA-2D19-12C6-89F1DFF92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6AF093D-6029-BF55-E0EC-FB824191D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C50D4B-4C14-417C-A1CF-950FBD1215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474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35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47.jpg"/><Relationship Id="rId4" Type="http://schemas.openxmlformats.org/officeDocument/2006/relationships/image" Target="../media/image4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4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ebp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B9011C4-D906-275A-2B3A-8513582474F6}"/>
              </a:ext>
            </a:extLst>
          </p:cNvPr>
          <p:cNvSpPr txBox="1"/>
          <p:nvPr/>
        </p:nvSpPr>
        <p:spPr>
          <a:xfrm>
            <a:off x="3010774" y="775714"/>
            <a:ext cx="821410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1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005_iannnnnGTO" panose="02000000000000000000" pitchFamily="2" charset="0"/>
                <a:cs typeface="16 SOS" panose="02020603050405020304" pitchFamily="18" charset="-34"/>
              </a:rPr>
              <a:t>อณ</a:t>
            </a:r>
            <a:r>
              <a:rPr lang="th-TH" sz="115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005_iannnnnGTO" panose="02000000000000000000" pitchFamily="2" charset="0"/>
                <a:cs typeface="16 SOS" panose="02020603050405020304" pitchFamily="18" charset="-34"/>
              </a:rPr>
              <a:t>าจั</a:t>
            </a:r>
            <a:r>
              <a:rPr lang="th-TH" sz="11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005_iannnnnGTO" panose="02000000000000000000" pitchFamily="2" charset="0"/>
                <a:cs typeface="16 SOS" panose="02020603050405020304" pitchFamily="18" charset="-34"/>
              </a:rPr>
              <a:t>กรอยุธยาและธนบุรี</a:t>
            </a:r>
          </a:p>
        </p:txBody>
      </p:sp>
      <p:pic>
        <p:nvPicPr>
          <p:cNvPr id="8" name="รูปภาพ 7" descr="รูปภาพประกอบด้วย เสื้อผ้า, คน, ใบหน้าของมนุษย์, ยิ้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929B1D5-B102-4635-B82D-04997E7421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61" b="8844"/>
          <a:stretch/>
        </p:blipFill>
        <p:spPr>
          <a:xfrm>
            <a:off x="0" y="1503504"/>
            <a:ext cx="5460167" cy="5313078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0E32D23B-E1EA-5446-6AF9-3D610F7537AD}"/>
              </a:ext>
            </a:extLst>
          </p:cNvPr>
          <p:cNvSpPr txBox="1"/>
          <p:nvPr/>
        </p:nvSpPr>
        <p:spPr>
          <a:xfrm>
            <a:off x="8436109" y="240155"/>
            <a:ext cx="3175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005_iannnnnGTO" panose="02000000000000000000" pitchFamily="2" charset="0"/>
                <a:cs typeface="06 SOS" panose="02020603050405020304" pitchFamily="18" charset="-34"/>
              </a:rPr>
              <a:t>หน่วยการเรียนรู้ที่๓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5E4601C5-5537-FD48-4582-2A14630F36CB}"/>
              </a:ext>
            </a:extLst>
          </p:cNvPr>
          <p:cNvSpPr txBox="1"/>
          <p:nvPr/>
        </p:nvSpPr>
        <p:spPr>
          <a:xfrm>
            <a:off x="673769" y="2712027"/>
            <a:ext cx="1084446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005_iannnnnGTO" panose="02000000000000000000" pitchFamily="2" charset="0"/>
                <a:cs typeface="06 SOS" panose="02020603050405020304" pitchFamily="18" charset="-34"/>
              </a:rPr>
              <a:t>วิชาประวัติศาสตร์ ชั้นประถมศึกษาปีที่๕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858DA787-1CD0-CDCD-17A7-4E1ED3C6E504}"/>
              </a:ext>
            </a:extLst>
          </p:cNvPr>
          <p:cNvSpPr txBox="1"/>
          <p:nvPr/>
        </p:nvSpPr>
        <p:spPr>
          <a:xfrm>
            <a:off x="8188640" y="5232745"/>
            <a:ext cx="3670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16 SOS" panose="02020603050405020304" pitchFamily="18" charset="-34"/>
              </a:rPr>
              <a:t>ครูสัมฤทธิ์  หะยีลา</a:t>
            </a:r>
            <a:r>
              <a:rPr lang="th-TH" sz="5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16 SOS" panose="02020603050405020304" pitchFamily="18" charset="-34"/>
              </a:rPr>
              <a:t>เต๊ะ</a:t>
            </a:r>
            <a:endParaRPr lang="th-TH" sz="5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16 SOS" panose="02020603050405020304" pitchFamily="18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F08EEC67-1060-03FB-7B2A-7AA10CEBE7F4}"/>
              </a:ext>
            </a:extLst>
          </p:cNvPr>
          <p:cNvSpPr txBox="1"/>
          <p:nvPr/>
        </p:nvSpPr>
        <p:spPr>
          <a:xfrm>
            <a:off x="8123358" y="6050252"/>
            <a:ext cx="3488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cs typeface="16 SOS" panose="02020603050405020304" pitchFamily="18" charset="-34"/>
              </a:rPr>
              <a:t>โรงเรียนนิบงชน</a:t>
            </a:r>
            <a:r>
              <a:rPr lang="th-TH" sz="3600" dirty="0" err="1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cs typeface="16 SOS" panose="02020603050405020304" pitchFamily="18" charset="-34"/>
              </a:rPr>
              <a:t>ูป</a:t>
            </a:r>
            <a:r>
              <a:rPr lang="th-TH" sz="360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cs typeface="16 SOS" panose="02020603050405020304" pitchFamily="18" charset="-34"/>
              </a:rPr>
              <a:t>ถัมภ์ </a:t>
            </a:r>
            <a:r>
              <a:rPr lang="th-TH" sz="3600" dirty="0" err="1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cs typeface="16 SOS" panose="02020603050405020304" pitchFamily="18" charset="-34"/>
              </a:rPr>
              <a:t>สพ</a:t>
            </a:r>
            <a:r>
              <a:rPr lang="th-TH" sz="360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cs typeface="16 SOS" panose="02020603050405020304" pitchFamily="18" charset="-34"/>
              </a:rPr>
              <a:t>ป.ยล.1</a:t>
            </a:r>
          </a:p>
        </p:txBody>
      </p:sp>
    </p:spTree>
    <p:extLst>
      <p:ext uri="{BB962C8B-B14F-4D97-AF65-F5344CB8AC3E}">
        <p14:creationId xmlns:p14="http://schemas.microsoft.com/office/powerpoint/2010/main" val="112505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รูปภาพ 16" descr="รูปภาพประกอบด้วย กลางแจ้ง, ภาพถ่ายทางอากาศ, ท้องฟ้า, ภาพมุมสู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B6B08D9E-C21D-11CC-266A-87C77C089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7532"/>
          <a:stretch/>
        </p:blipFill>
        <p:spPr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2" name="รูปภาพ 11" descr="รูปภาพประกอบด้วย ข้อความ, เสื้อผ้า, การ์ตูน, ร่า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964554C6-440E-239F-2A45-6691C4DF8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77"/>
          <a:stretch/>
        </p:blipFill>
        <p:spPr>
          <a:xfrm>
            <a:off x="5374639" y="2663706"/>
            <a:ext cx="4626927" cy="4197911"/>
          </a:xfrm>
          <a:custGeom>
            <a:avLst/>
            <a:gdLst/>
            <a:ahLst/>
            <a:cxnLst/>
            <a:rect l="l" t="t" r="r" b="b"/>
            <a:pathLst>
              <a:path w="4626927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626927" y="0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69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รูปภาพ 8" descr="รูปภาพประกอบด้วย ท้องฟ้า, รูปปั้น, ประติมากรรม, กลางแจ้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3B525AA-8396-1F4E-E895-73D4D2862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5" r="5" b="3120"/>
          <a:stretch/>
        </p:blipFill>
        <p:spPr>
          <a:xfrm>
            <a:off x="4675537" y="-1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รูปภาพ 4" descr="รูปภาพประกอบด้วย เสื้อผ้า, ใบหน้าของมนุษย์, คน, จิตรกรร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0F03C8BF-4A98-FDFD-645F-6DFFA8787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" r="-4" b="43744"/>
          <a:stretch/>
        </p:blipFill>
        <p:spPr>
          <a:xfrm>
            <a:off x="2280734" y="2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11" name="รูปภาพ 10" descr="รูปภาพประกอบด้วย ใบหน้าของมนุษย์, รูปปั้น, คน, ประติมากรร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146EC83-D421-6035-1EBA-F6432A56D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0" r="4" b="40940"/>
          <a:stretch/>
        </p:blipFill>
        <p:spPr>
          <a:xfrm>
            <a:off x="3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DDC6859-79D1-075F-A1C6-70667957E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066" y="3239827"/>
            <a:ext cx="5904679" cy="21303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6000" b="1" kern="1200" dirty="0" err="1">
                <a:solidFill>
                  <a:srgbClr val="FFC000"/>
                </a:solidFill>
                <a:cs typeface="+mj-cs"/>
              </a:rPr>
              <a:t>การมีผู้นำที่มีความสามารถ</a:t>
            </a:r>
            <a:endParaRPr lang="en-US" sz="6000" b="1" kern="1200" dirty="0">
              <a:solidFill>
                <a:srgbClr val="FFC000"/>
              </a:solidFill>
              <a:cs typeface="+mj-cs"/>
            </a:endParaRPr>
          </a:p>
        </p:txBody>
      </p:sp>
      <p:pic>
        <p:nvPicPr>
          <p:cNvPr id="8" name="รูปภาพ 7" descr="รูปภาพประกอบด้วย จิตรกรรม, เสื้อผ้า, สถานที่สักการะ, ศาลเจ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9361F4B5-B86A-0470-1D3C-E080AA519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688"/>
          <a:stretch/>
        </p:blipFill>
        <p:spPr>
          <a:xfrm>
            <a:off x="8264962" y="2660089"/>
            <a:ext cx="3927039" cy="4197911"/>
          </a:xfrm>
          <a:custGeom>
            <a:avLst/>
            <a:gdLst/>
            <a:ahLst/>
            <a:cxnLst/>
            <a:rect l="l" t="t" r="r" b="b"/>
            <a:pathLst>
              <a:path w="3927039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3927039" y="0"/>
                </a:lnTo>
                <a:lnTo>
                  <a:pt x="3927039" y="4194293"/>
                </a:lnTo>
                <a:lnTo>
                  <a:pt x="2683462" y="4194293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3215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D16518B-E774-B369-4AAC-AB23D7708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093" y="3038991"/>
            <a:ext cx="7505132" cy="13557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0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สมเด็จพระรามาธิบดี</a:t>
            </a:r>
            <a:r>
              <a:rPr lang="th-TH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ที่ ๑</a:t>
            </a:r>
            <a:br>
              <a:rPr lang="th-TH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5400" dirty="0"/>
              <a:t>เป็นผู้สถาปนากรุงศรีอยุธยา 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รูปภาพ 8" descr="รูปภาพประกอบด้วย เมฆ, ท้องฟ้า, กลางแจ้ง, สถานที่สักการ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0673FED-92D3-FC71-7803-EBB742688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4" r="1" b="33231"/>
          <a:stretch/>
        </p:blipFill>
        <p:spPr>
          <a:xfrm>
            <a:off x="3649318" y="1"/>
            <a:ext cx="8542682" cy="213047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1" name="รูปภาพ 10" descr="รูปภาพประกอบด้วย จิตรกรรม, การ์ตูน, บ้าน, การวาดภาพ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408FBED-6CFB-85D2-B6F6-57B42433A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8" r="2" b="11072"/>
          <a:stretch/>
        </p:blipFill>
        <p:spPr>
          <a:xfrm>
            <a:off x="20" y="-6955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5" name="รูปภาพ 4" descr="รูปภาพประกอบด้วย ท้องฟ้า, ประติมากรรม, กลางแจ้ง, อนุสาวรีย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DB8714C7-4D7A-E2C5-BA2D-732439CB4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1" r="3" b="51752"/>
          <a:stretch/>
        </p:blipFill>
        <p:spPr>
          <a:xfrm>
            <a:off x="20" y="2279768"/>
            <a:ext cx="3484262" cy="2244420"/>
          </a:xfrm>
          <a:prstGeom prst="rect">
            <a:avLst/>
          </a:prstGeom>
        </p:spPr>
      </p:pic>
      <p:pic>
        <p:nvPicPr>
          <p:cNvPr id="13" name="รูปภาพ 12" descr="รูปภาพประกอบด้วย รูปปั้น, ศาลเจ้า, อาคาร, สถานที่ศักดิ์สิทธิ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9C7B81C8-AA7F-9F56-DA5A-502539384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2" r="-1" b="2109"/>
          <a:stretch/>
        </p:blipFill>
        <p:spPr>
          <a:xfrm>
            <a:off x="7716860" y="4683320"/>
            <a:ext cx="4475140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7" name="รูปภาพ 6" descr="รูปภาพประกอบด้วย กลางแจ้ง, ภาพถ่ายทางอากาศ, ท้องฟ้า, ภาพมุมสูง">
            <a:extLst>
              <a:ext uri="{FF2B5EF4-FFF2-40B4-BE49-F238E27FC236}">
                <a16:creationId xmlns:a16="http://schemas.microsoft.com/office/drawing/2014/main" id="{F6A2D316-7452-7AD0-2DD1-12A891A87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6" r="-2" b="32486"/>
          <a:stretch/>
        </p:blipFill>
        <p:spPr>
          <a:xfrm>
            <a:off x="20" y="4682839"/>
            <a:ext cx="8563356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082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8373A3F-54E0-424E-A84D-35221221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4650EC-6C2D-8BED-CDE6-82A74A3C8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332" y="381754"/>
            <a:ext cx="4607337" cy="23941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 err="1">
                <a:solidFill>
                  <a:srgbClr val="FFC000"/>
                </a:solidFill>
              </a:rPr>
              <a:t>สมเด็จพระบรมราชาธิราชที่</a:t>
            </a:r>
            <a:r>
              <a:rPr lang="en-US" sz="5400" b="1" dirty="0">
                <a:solidFill>
                  <a:srgbClr val="FFC000"/>
                </a:solidFill>
              </a:rPr>
              <a:t> </a:t>
            </a:r>
            <a:r>
              <a:rPr lang="th-TH" sz="5400" b="1" dirty="0">
                <a:solidFill>
                  <a:srgbClr val="FFC000"/>
                </a:solidFill>
              </a:rPr>
              <a:t>๒</a:t>
            </a:r>
            <a:endParaRPr lang="en-US" sz="5400" b="1" dirty="0">
              <a:solidFill>
                <a:srgbClr val="FFC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รูปภาพ 6" descr="รูปภาพประกอบด้วย แผนที่, ข้อความ, สมุดแผนที่, โลก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A782147-B5B5-3F31-977B-4023E332D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6" y="1298606"/>
            <a:ext cx="2907984" cy="426078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รูปภาพ 4" descr="รูปภาพประกอบด้วย ข้อความ, เสื้อผ้า, การ์ตูน, ร่า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E3AEF48-1446-C6D0-2BE1-50B19319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116" y="1578804"/>
            <a:ext cx="2619375" cy="3700386"/>
          </a:xfrm>
          <a:prstGeom prst="rect">
            <a:avLst/>
          </a:prstGeom>
        </p:spPr>
      </p:pic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FE143282-73D2-51DF-5A8F-A5FD98C170ED}"/>
              </a:ext>
            </a:extLst>
          </p:cNvPr>
          <p:cNvSpPr txBox="1">
            <a:spLocks/>
          </p:cNvSpPr>
          <p:nvPr/>
        </p:nvSpPr>
        <p:spPr>
          <a:xfrm>
            <a:off x="4370954" y="3706217"/>
            <a:ext cx="3505200" cy="15864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000" dirty="0">
                <a:solidFill>
                  <a:schemeClr val="bg1"/>
                </a:solidFill>
              </a:rPr>
              <a:t>ขยายอำนาจไปถึง</a:t>
            </a:r>
          </a:p>
          <a:p>
            <a:pPr algn="ctr"/>
            <a:r>
              <a:rPr lang="th-TH" sz="4000" dirty="0">
                <a:solidFill>
                  <a:schemeClr val="bg1"/>
                </a:solidFill>
              </a:rPr>
              <a:t>อนาจักรเขมร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2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F3CE9ED-7EFA-9490-75D0-14358D463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สมเด็จพระบรมไตรโลกนาถ</a:t>
            </a:r>
            <a:endParaRPr lang="en-US" sz="40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E68A1C8F-28D5-C246-9A14-BB0887B324E8}"/>
              </a:ext>
            </a:extLst>
          </p:cNvPr>
          <p:cNvSpPr txBox="1"/>
          <p:nvPr/>
        </p:nvSpPr>
        <p:spPr>
          <a:xfrm>
            <a:off x="4603468" y="5839017"/>
            <a:ext cx="6829520" cy="4037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สร้างความมั่นคงด้านการเมืองการปกครอง</a:t>
            </a:r>
            <a:r>
              <a:rPr lang="en-US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ส่งเสริมวรรณกรรมและพุทธศาสนา</a:t>
            </a:r>
            <a:endParaRPr lang="en-US" sz="24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7" name="รูปภาพ 6" descr="รูปภาพประกอบด้วย กลางแจ้ง, รูปปั้น, ซากปรักหักพัง, อาคาร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F25F765-1BC3-1F83-5AEF-DF4A64F41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2" b="8888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ข้อความ, หนังสือ, จดหมาย, ศิล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0AEF950-8A1E-156E-CB25-ABEC1FB37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5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ข้อความ, โปสเตอร์, ปกหนังสือ, นวนิยาย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DCC6ED7-1A56-93E4-097F-2284B2AE8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3" r="-2" b="36949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5" name="ตัวแทนเนื้อหา 4" descr="รูปภาพประกอบด้วย ใบหน้าของมนุษย์, รูปปั้น, คน, ประติมากรร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B99D22C-2153-704F-8638-6A5401211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" r="2" b="31006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13" name="รูปภาพ 12" descr="รูปภาพประกอบด้วย ในร่ม, วัด, นมัสการ, สถานที่ศักดิ์สิทธิ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454C754-8E0E-02C6-8989-047A006A0C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7" r="1" b="1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65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 descr="รูปภาพประกอบด้วย ท้องฟ้า, รูปปั้น, กลางแจ้ง, ประติมากรรม">
            <a:extLst>
              <a:ext uri="{FF2B5EF4-FFF2-40B4-BE49-F238E27FC236}">
                <a16:creationId xmlns:a16="http://schemas.microsoft.com/office/drawing/2014/main" id="{911E4FF1-BC2E-CD90-8AE7-46ACA9C1F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18" b="4"/>
          <a:stretch/>
        </p:blipFill>
        <p:spPr>
          <a:xfrm>
            <a:off x="4" y="-6236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5" name="รูปภาพ 14" descr="รูปภาพประกอบด้วย จิตรกรรม, คน, ต้นไม้, ศิล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BFE29586-0608-6CAD-1D4C-020839A36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" r="5" b="5"/>
          <a:stretch/>
        </p:blipFill>
        <p:spPr>
          <a:xfrm>
            <a:off x="4675539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1" name="รูปภาพ 10" descr="รูปภาพประกอบด้วย จิตรกรรม, หญ้า, กลางแจ้ง, ต้นไม้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3DD8D02-7DAF-F29F-D63B-148DA709D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5" r="-3" b="17984"/>
          <a:stretch/>
        </p:blipFill>
        <p:spPr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3" name="รูปภาพ 12" descr="รูปภาพประกอบด้วย จิตรกรรม, การ์ตูน, ศิล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E6BD3F8-5056-32ED-391F-7A982F8FE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r="20014" b="-1"/>
          <a:stretch/>
        </p:blipFill>
        <p:spPr>
          <a:xfrm>
            <a:off x="20" y="2658276"/>
            <a:ext cx="3770704" cy="4199724"/>
          </a:xfrm>
          <a:custGeom>
            <a:avLst/>
            <a:gdLst/>
            <a:ahLst/>
            <a:cxnLst/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</p:spPr>
      </p:pic>
      <p:pic>
        <p:nvPicPr>
          <p:cNvPr id="5" name="รูปภาพ 4" descr="รูปภาพประกอบด้วย เสื้อผ้า, ใบหน้าของมนุษย์, คน, จิตรกรร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271E57A-88BE-E6B1-93E3-16F3E2FBE2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8987"/>
          <a:stretch/>
        </p:blipFill>
        <p:spPr>
          <a:xfrm>
            <a:off x="2013796" y="2661900"/>
            <a:ext cx="5108726" cy="4197911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2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465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4959271-674E-43AC-3FBA-49387D31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642" y="3791961"/>
            <a:ext cx="4997354" cy="82666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สมเด็จพระนเรศวล</a:t>
            </a:r>
            <a:r>
              <a:rPr lang="th-TH" sz="4800" dirty="0">
                <a:solidFill>
                  <a:srgbClr val="FFFFFF"/>
                </a:solidFill>
              </a:rPr>
              <a:t>มหาราช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92945E0-2B64-574D-B88D-513FA2E10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7621" y="3954640"/>
            <a:ext cx="4997354" cy="22836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r">
              <a:buNone/>
            </a:pPr>
            <a:r>
              <a:rPr lang="en-US" sz="4000" b="1" kern="1200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ประกาศอิสรภาพจากพม่า</a:t>
            </a:r>
            <a:r>
              <a:rPr lang="en-US" sz="4000" b="1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b="1" kern="1200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และสร้างความมั่นคงให้กรุงศรีอยุทธยา</a:t>
            </a:r>
            <a:endParaRPr lang="en-US" sz="4000" b="1" kern="1200" dirty="0">
              <a:solidFill>
                <a:srgbClr val="FFC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รูปภาพ 8" descr="รูปภาพประกอบด้วย คน, เสื้อผ้า, ต้นไม้, กลางแจ้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6B6EFBF-52CD-42A6-76F1-B30AD179C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5" r="1" b="1"/>
          <a:stretch/>
        </p:blipFill>
        <p:spPr>
          <a:xfrm>
            <a:off x="2261968" y="1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354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รูปภาพ 4" descr="รูปภาพประกอบด้วย จิตรกรรม, เสื้อผ้า, สถานที่สักการะ, ศาลเจ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94C54A7C-B45D-0DE4-10EF-25C1D501A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40736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3" name="รูปภาพ 12" descr="รูปภาพประกอบด้วย จิตรกรรม, การวาดภาพ, ศิลปะ,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95E091D-F15D-A415-4B3D-B23589163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54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9" name="รูปภาพ 8" descr="รูปภาพประกอบด้วย ร่าง, เสื้อผ้า, การวาดภาพ, ชาย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EEDA456-FD1E-AFA5-E4E6-107436A39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1" b="-4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7" name="รูปภาพ 6" descr="รูปภาพประกอบด้วย จิตรกรรม, ศิลปะ, ทัศนศิลป์, ผ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C3CE604-66DF-63A0-DB91-B845D0E31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r="1" b="1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0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A826AD7-A84A-5232-4A52-5374488AF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9" y="3137469"/>
            <a:ext cx="5308979" cy="852985"/>
          </a:xfrm>
        </p:spPr>
        <p:txBody>
          <a:bodyPr>
            <a:normAutofit/>
          </a:bodyPr>
          <a:lstStyle/>
          <a:p>
            <a:r>
              <a:rPr lang="th-TH" sz="4800" b="1" dirty="0">
                <a:solidFill>
                  <a:srgbClr val="FFC000"/>
                </a:solidFill>
              </a:rPr>
              <a:t>สมเด็จพระนารายณ์มหาราช</a:t>
            </a:r>
          </a:p>
        </p:txBody>
      </p:sp>
      <p:pic>
        <p:nvPicPr>
          <p:cNvPr id="11" name="รูปภาพ 10" descr="รูปภาพประกอบด้วย ขนส่ง, เรีอ, เรือ, จิตรกรร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0DA4E986-773E-A77E-C9B4-A19CEC3B7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r="22676" b="-4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C3FF76A-33F0-78B0-13CD-3EA28A7CD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743" y="4175756"/>
            <a:ext cx="4746863" cy="213036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th-TH" sz="4000" b="1" dirty="0">
                <a:solidFill>
                  <a:srgbClr val="FFFFFF"/>
                </a:solidFill>
              </a:rPr>
              <a:t>สร้างความสัมพันธ์ทางการทูตกับต่างประเทศ</a:t>
            </a:r>
          </a:p>
        </p:txBody>
      </p:sp>
    </p:spTree>
    <p:extLst>
      <p:ext uri="{BB962C8B-B14F-4D97-AF65-F5344CB8AC3E}">
        <p14:creationId xmlns:p14="http://schemas.microsoft.com/office/powerpoint/2010/main" val="3689888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7CDCF78-0CCC-0C10-D053-ECD31F420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261" y="5795536"/>
            <a:ext cx="6829520" cy="5751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2.2 </a:t>
            </a:r>
            <a:r>
              <a:rPr lang="th-TH" sz="32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การมีที่ตั้งที่เหมาะสม</a:t>
            </a:r>
            <a:endParaRPr lang="en-US" sz="3200" kern="120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DDC6859-79D1-075F-A1C6-70667957E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138" y="4874768"/>
            <a:ext cx="6829520" cy="92076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th-TH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มีแม่น้ำล้อมรอบ มีความอุดมสมบูรณ์ การค้าขายกับหัวเมืองและต่างชาติได้สะดวก เป็นเมืองท่าสำคัญ</a:t>
            </a:r>
            <a:endParaRPr lang="en-US" sz="32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3" name="รูปภาพ 12" descr="รูปภาพประกอบด้วย ต้นไม้, กลางแจ้ง, สนาม, ภูมิประเทศ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033EC91-59AD-2EDE-559E-BC2B2C597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4" r="1" b="1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ขนส่ง, เรีอ, เรือใบ, เสากระโด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7C694FA-C1FC-1FF5-7F83-2A09DE51B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r="1" b="5704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5" name="รูปภาพ 4" descr="รูปภาพประกอบด้วย แผนที่, ภาพถ่ายทางอากาศ, เส้นทางเดินขนส่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03C8D68E-2E98-85A7-E9A4-B8B088961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r="2509" b="-3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ในร่ม, สิ่งทอ, ปัจจุบัน,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8019344-F918-71E3-933E-A9A0438B8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7" r="-1" b="-1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7" name="รูปภาพ 6" descr="รูปภาพประกอบด้วย การผลิต, อาหารธรรมชาติ, โภชนาการมังสวิรัติ, ผักราก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DB80BB1-0E09-B6A8-10E5-DB9A24AE4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381"/>
          <a:stretch/>
        </p:blipFill>
        <p:spPr>
          <a:xfrm>
            <a:off x="317634" y="4525715"/>
            <a:ext cx="3794760" cy="201055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81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82E0DD2-11DF-4411-A6ED-1182F5176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7CDCF78-0CCC-0C10-D053-ECD31F420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5575" y="479598"/>
            <a:ext cx="3334027" cy="1671569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ctr"/>
            <a:r>
              <a:rPr lang="th-TH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2.2 การมีพื้นฐาน</a:t>
            </a:r>
            <a:br>
              <a:rPr lang="th-TH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73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วัฒธ</a:t>
            </a:r>
            <a:r>
              <a:rPr lang="th-TH" sz="7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ธรรม</a:t>
            </a:r>
            <a:endParaRPr lang="en-US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รูปภาพ 12" descr="รูปภาพประกอบด้วย ท้องฟ้า, เมฆ, กลางแจ้ง, น้ำ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0775073-55FE-90D8-0611-42CF685B1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" r="21509" b="-5"/>
          <a:stretch/>
        </p:blipFill>
        <p:spPr>
          <a:xfrm>
            <a:off x="8969" y="-2"/>
            <a:ext cx="2376092" cy="2228759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เสื้อผ้า, กลางแจ้ง, อาคาร, วัด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0161773-4A1A-5E76-9D3D-5E7AFF107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 r="13923" b="-5"/>
          <a:stretch/>
        </p:blipFill>
        <p:spPr>
          <a:xfrm>
            <a:off x="2579411" y="-2446"/>
            <a:ext cx="2376092" cy="2228759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คน, น้ำ, เสื้อผ้า, กลางแจ้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D7B68E10-9CB9-CB50-85A5-6FD6EEC5C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0" r="9829" b="5"/>
          <a:stretch/>
        </p:blipFill>
        <p:spPr>
          <a:xfrm>
            <a:off x="5149852" y="-10223"/>
            <a:ext cx="2376092" cy="2228759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กลางแจ้ง, ท้องฟ้า, น้ำ, ต้นไม้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83A10D20-2AB4-B4D3-F758-8B6C8C3A8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" r="5" b="5"/>
          <a:stretch/>
        </p:blipFill>
        <p:spPr>
          <a:xfrm>
            <a:off x="3714" y="2400151"/>
            <a:ext cx="3330225" cy="2057368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กลางแจ้ง, เสื้อผ้า, คน, ท้องฟ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D3619C8D-C3EE-8D85-FBF0-C6D98628A0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r="18545" b="-4"/>
          <a:stretch/>
        </p:blipFill>
        <p:spPr>
          <a:xfrm>
            <a:off x="-1" y="4628909"/>
            <a:ext cx="3324552" cy="2229090"/>
          </a:xfrm>
          <a:prstGeom prst="rect">
            <a:avLst/>
          </a:prstGeom>
        </p:spPr>
      </p:pic>
      <p:pic>
        <p:nvPicPr>
          <p:cNvPr id="17" name="รูปภาพ 16" descr="รูปภาพประกอบด้วย แผนที่, ข้อความ, สมุดแผนที่, โลก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B315A49-60EC-9DF8-F5BA-45C2EDB738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5" r="-2" b="15556"/>
          <a:stretch/>
        </p:blipFill>
        <p:spPr>
          <a:xfrm>
            <a:off x="3534403" y="2400151"/>
            <a:ext cx="3996536" cy="4457850"/>
          </a:xfrm>
          <a:prstGeom prst="rect">
            <a:avLst/>
          </a:prstGeom>
        </p:spPr>
      </p:pic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DDC6859-79D1-075F-A1C6-70667957E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9662" y="2740665"/>
            <a:ext cx="3996536" cy="377648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th-TH" sz="4000" dirty="0">
                <a:solidFill>
                  <a:srgbClr val="FFFF00"/>
                </a:solidFill>
              </a:rPr>
              <a:t>กรุงศรีอยุธยาเกิดจาก</a:t>
            </a:r>
          </a:p>
          <a:p>
            <a:pPr marL="0" indent="0">
              <a:buNone/>
            </a:pPr>
            <a:r>
              <a:rPr lang="th-TH" sz="4000" dirty="0">
                <a:solidFill>
                  <a:srgbClr val="FFFF00"/>
                </a:solidFill>
              </a:rPr>
              <a:t>การรวมตัวของสองแคว้นโบราณ คือ แคว้นสุพรรณภูมิและละโว้-อโยธยา ทำให้มีการรับเอาว</a:t>
            </a:r>
            <a:r>
              <a:rPr lang="th-TH" sz="4000" dirty="0" err="1">
                <a:solidFill>
                  <a:srgbClr val="FFFF00"/>
                </a:solidFill>
              </a:rPr>
              <a:t>ัฒ</a:t>
            </a:r>
            <a:r>
              <a:rPr lang="th-TH" sz="4000" dirty="0">
                <a:solidFill>
                  <a:srgbClr val="FFFF00"/>
                </a:solidFill>
              </a:rPr>
              <a:t>ธรรมต่างๆมาผสมผสานกัน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6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รูปภาพ 4" descr="รูปภาพประกอบด้วย วงกลม, สัญลักษณ์, เครื่องหมาย, ออกแบบ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46656A8-CFA0-58A4-B08A-E9527E0A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9" r="-2" b="-2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7" name="รูปภาพ 6" descr="รูปภาพประกอบด้วย จิตรกรรม, ศิลปะ, ทัศนศิลป์, ผ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3BE3E88-8B46-90C5-2710-B8EB47FB4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7" r="6509" b="-3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รูปภาพ 5" descr="รูปภาพประกอบด้วย กลางแจ้ง, พื้น, หมอก, การต่อสู้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944619ED-0E99-5C8B-8F3D-302A734F2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0" r="-1" b="7335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7CDCF78-0CCC-0C10-D053-ECD31F420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48" y="537404"/>
            <a:ext cx="5020056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h-TH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2.4 กา</a:t>
            </a:r>
            <a:r>
              <a:rPr lang="en-US" sz="60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รจัดระเบียบ</a:t>
            </a:r>
            <a:br>
              <a:rPr lang="en-US" sz="60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60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การปกครอง</a:t>
            </a:r>
            <a:endParaRPr lang="en-US" sz="6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DDC6859-79D1-075F-A1C6-70667957E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4690872"/>
            <a:ext cx="4919472" cy="184871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มีการจัดระเบียบการปกครองที่มีประสิทธิภาพ</a:t>
            </a:r>
            <a:r>
              <a:rPr lang="en-US" sz="36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มีการแบ่งหน่วยงานราชการแผ่นดินมีความมั่นคง</a:t>
            </a:r>
            <a:endParaRPr lang="en-US" sz="3600" kern="12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67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17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B9011C4-D906-275A-2B3A-8513582474F6}"/>
              </a:ext>
            </a:extLst>
          </p:cNvPr>
          <p:cNvSpPr txBox="1"/>
          <p:nvPr/>
        </p:nvSpPr>
        <p:spPr>
          <a:xfrm>
            <a:off x="1480457" y="0"/>
            <a:ext cx="698931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005_iannnnnGTO" panose="02000000000000000000" pitchFamily="2" charset="0"/>
                <a:cs typeface="16 SOS" panose="02020603050405020304" pitchFamily="18" charset="-34"/>
              </a:rPr>
              <a:t>จบเนื้อหาหน่วยการเรียนรู้ที่ 3</a:t>
            </a:r>
          </a:p>
          <a:p>
            <a:pPr algn="r"/>
            <a:r>
              <a:rPr lang="th-TH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005_iannnnnGTO" panose="02000000000000000000" pitchFamily="2" charset="0"/>
                <a:cs typeface="16 SOS" panose="02020603050405020304" pitchFamily="18" charset="-34"/>
              </a:rPr>
              <a:t>ปัจจัยที่ส่งเสริมความเจริญรุ่งเรืองทางเศรษฐกิจ</a:t>
            </a:r>
          </a:p>
          <a:p>
            <a:pPr algn="r"/>
            <a:r>
              <a:rPr lang="th-TH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005_iannnnnGTO" panose="02000000000000000000" pitchFamily="2" charset="0"/>
                <a:cs typeface="16 SOS" panose="02020603050405020304" pitchFamily="18" charset="-34"/>
              </a:rPr>
              <a:t>และการเมืองการปกครองของอยุธยา</a:t>
            </a:r>
          </a:p>
        </p:txBody>
      </p:sp>
      <p:pic>
        <p:nvPicPr>
          <p:cNvPr id="8" name="รูปภาพ 7" descr="รูปภาพประกอบด้วย เสื้อผ้า, คน, ใบหน้าของมนุษย์, ยิ้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929B1D5-B102-4635-B82D-04997E7421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61" b="8844"/>
          <a:stretch/>
        </p:blipFill>
        <p:spPr>
          <a:xfrm>
            <a:off x="0" y="1503504"/>
            <a:ext cx="5460167" cy="5313078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858DA787-1CD0-CDCD-17A7-4E1ED3C6E504}"/>
              </a:ext>
            </a:extLst>
          </p:cNvPr>
          <p:cNvSpPr txBox="1"/>
          <p:nvPr/>
        </p:nvSpPr>
        <p:spPr>
          <a:xfrm>
            <a:off x="8426233" y="5277166"/>
            <a:ext cx="3670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ln w="0"/>
                <a:solidFill>
                  <a:srgbClr val="D8D9D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16 SOS" panose="02020603050405020304" pitchFamily="18" charset="-34"/>
              </a:rPr>
              <a:t>ครูสัมฤทธิ์  หะยีลา</a:t>
            </a:r>
            <a:r>
              <a:rPr lang="th-TH" sz="5400" b="1" dirty="0" err="1">
                <a:ln w="0"/>
                <a:solidFill>
                  <a:srgbClr val="D8D9D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16 SOS" panose="02020603050405020304" pitchFamily="18" charset="-34"/>
              </a:rPr>
              <a:t>เต๊ะ</a:t>
            </a:r>
            <a:endParaRPr lang="th-TH" sz="5400" b="1" dirty="0">
              <a:ln w="0"/>
              <a:solidFill>
                <a:srgbClr val="D8D9D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16 SOS" panose="02020603050405020304" pitchFamily="18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F08EEC67-1060-03FB-7B2A-7AA10CEBE7F4}"/>
              </a:ext>
            </a:extLst>
          </p:cNvPr>
          <p:cNvSpPr txBox="1"/>
          <p:nvPr/>
        </p:nvSpPr>
        <p:spPr>
          <a:xfrm>
            <a:off x="8389901" y="6170251"/>
            <a:ext cx="3488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cs typeface="16 SOS" panose="02020603050405020304" pitchFamily="18" charset="-34"/>
              </a:rPr>
              <a:t>โรงเรียนนิบงชน</a:t>
            </a:r>
            <a:r>
              <a:rPr lang="th-TH" sz="360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cs typeface="16 SOS" panose="02020603050405020304" pitchFamily="18" charset="-34"/>
              </a:rPr>
              <a:t>ูป</a:t>
            </a:r>
            <a:r>
              <a:rPr lang="th-TH" sz="36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cs typeface="16 SOS" panose="02020603050405020304" pitchFamily="18" charset="-34"/>
              </a:rPr>
              <a:t>ถัมภ์ </a:t>
            </a:r>
            <a:r>
              <a:rPr lang="th-TH" sz="360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cs typeface="16 SOS" panose="02020603050405020304" pitchFamily="18" charset="-34"/>
              </a:rPr>
              <a:t>สพ</a:t>
            </a:r>
            <a:r>
              <a:rPr lang="th-TH" sz="36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cs typeface="16 SOS" panose="02020603050405020304" pitchFamily="18" charset="-34"/>
              </a:rPr>
              <a:t>ป.ยล.1</a:t>
            </a:r>
          </a:p>
        </p:txBody>
      </p:sp>
    </p:spTree>
    <p:extLst>
      <p:ext uri="{BB962C8B-B14F-4D97-AF65-F5344CB8AC3E}">
        <p14:creationId xmlns:p14="http://schemas.microsoft.com/office/powerpoint/2010/main" val="22196302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DF96ED0-F132-E208-8DCF-322FF21FA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711" y="-121210"/>
            <a:ext cx="5981857" cy="178890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noAutofit/>
          </a:bodyPr>
          <a:lstStyle/>
          <a:p>
            <a:pPr algn="ctr"/>
            <a:r>
              <a:rPr lang="th-TH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#TS  Malee Normal" panose="02020603050405020304" pitchFamily="18" charset="-34"/>
              </a:rPr>
              <a:t>อนาจักรอยุธยา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0A2BD76-E79C-23A7-2893-81E19B78E03F}"/>
              </a:ext>
            </a:extLst>
          </p:cNvPr>
          <p:cNvSpPr txBox="1"/>
          <p:nvPr/>
        </p:nvSpPr>
        <p:spPr>
          <a:xfrm>
            <a:off x="3646676" y="4189597"/>
            <a:ext cx="8200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7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005_iannnnnGTO" panose="02000000000000000000" pitchFamily="2" charset="0"/>
                <a:cs typeface="2005_iannnnnGTO" panose="02000000000000000000" pitchFamily="2" charset="0"/>
              </a:rPr>
              <a:t>การสถาปนาอนาจักรอยุธยา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43ED70C2-B282-50D0-4AA1-CDEB5CCDAC3B}"/>
              </a:ext>
            </a:extLst>
          </p:cNvPr>
          <p:cNvSpPr txBox="1"/>
          <p:nvPr/>
        </p:nvSpPr>
        <p:spPr>
          <a:xfrm>
            <a:off x="759316" y="5069093"/>
            <a:ext cx="11087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ตั้งชื่อพระนครว่า </a:t>
            </a:r>
            <a:r>
              <a:rPr lang="th-TH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th-TH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กรุงเทพทวาราวดีศรีอยุธยา</a:t>
            </a:r>
            <a:r>
              <a:rPr lang="th-TH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50421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5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รูปภาพ 6" descr="รูปภาพประกอบด้วย กลางแจ้ง, เกษตรกรรม, หญ้า, ปลูก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913BCBE-35E9-FBEB-CFA9-1DBDFD8F9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r="8982" b="3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รูปภาพ 4" descr="รูปภาพประกอบด้วย อาหาร, หญ้า, ข้าว, กลางแจ้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8E68A64-052A-8651-83C0-1922AFD4D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0" r="6804" b="-1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9" name="รูปภาพ 8" descr="รูปภาพประกอบด้วย หญ้า, อาหาร, กลางแจ้ง, ข้าว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586A1B7-C043-DBB9-CBE4-138ECD84C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r="11963" b="-2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9" name="Freeform: Shape 17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19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72AE876-7C12-00B2-C6CE-820BFA0B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33029"/>
            <a:ext cx="3414966" cy="17612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@-D-RCW 2550 v.2.00-" panose="02000000000000000000" pitchFamily="2" charset="0"/>
                <a:cs typeface="16 SOS" panose="02020603050405020304" pitchFamily="18" charset="-34"/>
              </a:rPr>
              <a:t>ปัจจัยที่มีผลต่อการสถาปนาอานาจักรอยุธยา</a:t>
            </a:r>
            <a:endParaRPr lang="en-US" kern="12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-@-D-RCW 2550 v.2.00-" panose="02000000000000000000" pitchFamily="2" charset="0"/>
              <a:cs typeface="16 SOS" panose="02020603050405020304" pitchFamily="18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7C570C7-21AC-5DE3-7E5A-52ABAF4DF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4773168"/>
            <a:ext cx="3429000" cy="1335024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buNone/>
            </a:pP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เป็นที่ที่มีความอุดมสมบูรณ์</a:t>
            </a: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เหมาะแกการเพาะปลูก</a:t>
            </a: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Rectangle 21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รูปภาพ 10" descr="รูปภาพประกอบด้วย หญ้า, พืชผล, เกษตรกรรม, สว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97E0469F-364A-8614-0BDC-31003FD47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r="3411" b="-2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32" name="Rectangle 23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57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8F24720-567B-1C25-F0CD-DA76BC46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ปัจจัยที่มีผลต่อการสถาปนาอานาจักรอยุธยา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F8F9281-4EB5-C0D2-AB7C-71CE26319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468" y="5839017"/>
            <a:ext cx="6829520" cy="40374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สะดวกแก่การคมนาคม</a:t>
            </a:r>
            <a:r>
              <a:rPr lang="en-US" sz="24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สามารถติดต่อค้าขายกับหัวเมืองและต่างประเทศได้</a:t>
            </a:r>
            <a:endParaRPr lang="en-US" sz="2400" kern="1200" dirty="0">
              <a:solidFill>
                <a:srgbClr val="E7E6E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รูปภาพ 6" descr="รูปภาพประกอบด้วย ขนส่ง, เรีอ, เรือใบ, เสากระโด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52AEC4D-A33D-B144-1B20-CDA36BEA4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3" r="1" b="5792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5" name="รูปภาพ 4" descr="รูปภาพประกอบด้วย แผนที่, ภาพถ่ายทางอากาศ, เส้นทางเดินขนส่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4516528-2120-DFF2-2AB2-1DFD64D04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r="2509" b="-3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27" name="รูปภาพ 26" descr="รูปภาพประกอบด้วย เลี้ยงลูกด้วยนม, หญ้า, กลางแจ้ง, ปศุสัตว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F41E6DA-7278-B073-0957-3ED96F9FF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4" r="-4" b="19239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30" name="รูปภาพ 29" descr="รูปภาพประกอบด้วย กลางแจ้ง, ต้นไม้, ปศุสัตว์, พื้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E7DA10A-8A1B-40D9-C2AB-EB13C3187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7" r="-3" b="7648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กลางแจ้ง, น้ำ, คน, เรือ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5AABF3E-6F46-B7C7-5527-F540AE3A0B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6" b="9520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17" name="รูปภาพ 16" descr="รูปภาพประกอบด้วย กลางแจ้ง, คน, พายเรือ, ทะเลสาป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9D7C5D4C-5CDE-D6AE-2E7D-5106F25F0A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" r="1" b="44755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9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2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รูปภาพ 8" descr="รูปภาพประกอบด้วย ต้นไม้, ปลูก, บ้าน, กลางแจ้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8E508F1A-42CB-1843-BB14-A46F9134F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1" r="3" b="3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รูปภาพ 4" descr="รูปภาพประกอบด้วย เมฆ, จิตรกรรม, การวาดภาพ, ท้องฟ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DFA7315-DF9E-94B6-5340-DE27D57E6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1" r="-3" b="-3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0" name="รูปภาพ 9" descr="รูปภาพประกอบด้วย เมฆ, ม้า, ธง, ความรุนแร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BF8D7FA-5FD8-8B97-6B83-4604550B4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r="8476" b="-3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รูปภาพ 5" descr="รูปภาพประกอบด้วย กลางแจ้ง, พื้น, หมอก, การต่อสู้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6B88A0E-5809-357A-1F55-AB9D28FED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7" r="-2" b="-2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3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B239D84-5C7F-5236-B47E-A17128449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5" y="2783533"/>
            <a:ext cx="6434666" cy="12909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b="1" kern="1200" dirty="0" err="1">
                <a:solidFill>
                  <a:srgbClr val="FFC000"/>
                </a:solidFill>
                <a:latin typeface="+mj-lt"/>
                <a:ea typeface="+mj-ea"/>
                <a:cs typeface="+mj-cs"/>
              </a:rPr>
              <a:t>ปัจจัยที่มีผลต่อการสถาปนาอานาจักรอยุธยา</a:t>
            </a:r>
            <a:endParaRPr lang="en-US" sz="3600" b="1" kern="120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รูปภาพ 10" descr="รูปภาพประกอบด้วย จิตรกรรม, หญ้า, กลางแจ้ง, ม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BC7C8392-1F4D-5921-3132-DD18DBD1DF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4" r="8578" b="2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2EF3AEA-E75A-F705-6234-CF1762186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465" y="4388978"/>
            <a:ext cx="5090584" cy="21303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600" kern="1200" dirty="0" err="1">
                <a:solidFill>
                  <a:srgbClr val="FFFF00"/>
                </a:solidFill>
                <a:latin typeface="+mn-lt"/>
                <a:ea typeface="+mn-ea"/>
              </a:rPr>
              <a:t>มีความเหมาะสมด้านยุทธศาสตร์</a:t>
            </a:r>
            <a:r>
              <a:rPr lang="th-TH" sz="3600" dirty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th-TH" sz="3600" dirty="0">
                <a:solidFill>
                  <a:srgbClr val="FFFF00"/>
                </a:solidFill>
              </a:rPr>
              <a:t>ข้าศึกจะยกทัพโจมดีได้เฉพาะหน้าแล้งเท่านั้น</a:t>
            </a:r>
            <a:endParaRPr lang="en-US" sz="3600" kern="1200" dirty="0">
              <a:solidFill>
                <a:srgbClr val="FFFF0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1038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รูปภาพประกอบด้วย กลางแจ้ง, ท้องฟ้า, เมฆ, เจดีย์">
            <a:extLst>
              <a:ext uri="{FF2B5EF4-FFF2-40B4-BE49-F238E27FC236}">
                <a16:creationId xmlns:a16="http://schemas.microsoft.com/office/drawing/2014/main" id="{26281C2F-026F-6CB4-A18D-BDB58FA28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56DE796-CFEC-08AB-B660-448662272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06 SOS" panose="02020603050405020304" pitchFamily="18" charset="-34"/>
              </a:rPr>
              <a:t>กรุงศรีอยุธยาเป็นราชธานี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06 SOS" panose="02020603050405020304" pitchFamily="18" charset="-34"/>
              </a:rPr>
              <a:t> (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06 SOS" panose="02020603050405020304" pitchFamily="18" charset="-34"/>
              </a:rPr>
              <a:t>เมืองหลวง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06 SOS" panose="02020603050405020304" pitchFamily="18" charset="-34"/>
              </a:rPr>
              <a:t>)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06 SOS" panose="02020603050405020304" pitchFamily="18" charset="-34"/>
              </a:rPr>
              <a:t>ถึง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06 SOS" panose="02020603050405020304" pitchFamily="18" charset="-34"/>
              </a:rPr>
              <a:t> </a:t>
            </a:r>
            <a:r>
              <a:rPr lang="th-TH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06 SOS" panose="02020603050405020304" pitchFamily="18" charset="-34"/>
              </a:rPr>
              <a:t>๔๑๗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06 SOS" panose="02020603050405020304" pitchFamily="18" charset="-34"/>
              </a:rPr>
              <a:t> 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06 SOS" panose="02020603050405020304" pitchFamily="18" charset="-34"/>
              </a:rPr>
              <a:t>ปี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cs typeface="06 SOS" panose="02020603050405020304" pitchFamily="18" charset="-3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47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รูปภาพประกอบด้วย อาคาร, สถานที่สักการะ, กลางแจ้ง, ท้องฟ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59385AD-1F28-E6B0-ED80-8E81A7FD0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206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EB43BEA-532A-2496-F9B7-B768F3587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i="0" dirty="0" err="1">
                <a:solidFill>
                  <a:srgbClr val="0070C0"/>
                </a:solidFill>
                <a:cs typeface="#TS  R 2143 Normal" panose="02020603050405020304" pitchFamily="18" charset="-34"/>
              </a:rPr>
              <a:t>กรุงรัตนโกสินทร์</a:t>
            </a:r>
            <a:endParaRPr lang="en-US" sz="5400" dirty="0">
              <a:solidFill>
                <a:srgbClr val="0070C0"/>
              </a:solidFill>
              <a:cs typeface="#TS  R 2143 Normal" panose="02020603050405020304" pitchFamily="18" charset="-3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02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F15AA53-B8A8-F619-72DD-AC73D9C28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432" y="2201264"/>
            <a:ext cx="6121020" cy="9018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i="0" kern="1200" dirty="0" err="1">
                <a:ln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TS  R 2143 Normal" panose="02020603050405020304" pitchFamily="18" charset="-34"/>
              </a:rPr>
              <a:t>การสถาปนากรุงรัตนโกสินทร์</a:t>
            </a:r>
            <a:endParaRPr lang="en-US" sz="5400" kern="1200" dirty="0">
              <a:ln>
                <a:solidFill>
                  <a:schemeClr val="bg1"/>
                </a:solidFill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#TS  R 2143 Normal" panose="02020603050405020304" pitchFamily="18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9C1A14D-E626-45A9-B528-0AA44F1B9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7" y="3180840"/>
            <a:ext cx="11855115" cy="1663876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buNone/>
            </a:pPr>
            <a:r>
              <a:rPr lang="th-TH" sz="3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    ขึ้น 10 ค่ำ เดือน 6 ปีขาล ตรงกับวันที่ </a:t>
            </a:r>
            <a:r>
              <a:rPr lang="th-TH" sz="32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Arial" panose="020B0604020202020204" pitchFamily="34" charset="0"/>
              </a:rPr>
              <a:t>21 เมษายน พ.ศ. 2325 </a:t>
            </a:r>
            <a:r>
              <a:rPr lang="th-TH" sz="3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เวลา 06.54 น. พระราชทานนามพระนครใหม่ว่า "</a:t>
            </a:r>
            <a:r>
              <a:rPr lang="th-TH" sz="32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กรุงเทพมหานคร บวรรัตนโกสินทร์ มหินทรายุธยา มหาดิลกภพ นพรัตนราชธานีบูรีรมย์ อุดมราชนิเวศน์มหาสถาน</a:t>
            </a:r>
          </a:p>
          <a:p>
            <a:pPr marL="0" indent="0">
              <a:buNone/>
            </a:pPr>
            <a:r>
              <a:rPr lang="th-TH" sz="32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21 เมษายน 2564 ครบรอบ 239 ปี</a:t>
            </a:r>
            <a:endParaRPr lang="en-US" sz="4400" b="1" u="sng" kern="1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รูปภาพ 6" descr="รูปภาพประกอบด้วย ข้อความ, ใบหน้าของมนุษย์, โปสเตอร์, ชาย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0460BB3-9658-C4DC-E895-AC0D68E56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7827"/>
          <a:stretch/>
        </p:blipFill>
        <p:spPr>
          <a:xfrm>
            <a:off x="3649321" y="3"/>
            <a:ext cx="4609359" cy="2130473"/>
          </a:xfrm>
          <a:custGeom>
            <a:avLst/>
            <a:gdLst/>
            <a:ahLst/>
            <a:cxnLst/>
            <a:rect l="l" t="t" r="r" b="b"/>
            <a:pathLst>
              <a:path w="4609359" h="2130473">
                <a:moveTo>
                  <a:pt x="986689" y="0"/>
                </a:moveTo>
                <a:lnTo>
                  <a:pt x="4609359" y="0"/>
                </a:lnTo>
                <a:lnTo>
                  <a:pt x="3622670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1" name="รูปภาพ 10" descr="รูปภาพประกอบด้วย อาคาร, สถานที่สักการะ, ท้องฟ้า, กลางแจ้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F50920A-098F-D600-B56D-EDBC966A0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38" r="-2" b="-2"/>
          <a:stretch/>
        </p:blipFill>
        <p:spPr>
          <a:xfrm>
            <a:off x="20" y="-6954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9" name="รูปภาพ 18" descr="รูปภาพประกอบด้วย กลางแจ้ง, น้ำ, ท้องฟ้า, เมฆ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6215B2A-85AD-0707-B353-31C255842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6" r="6" b="11523"/>
          <a:stretch/>
        </p:blipFill>
        <p:spPr>
          <a:xfrm>
            <a:off x="7431341" y="1"/>
            <a:ext cx="4760659" cy="2130473"/>
          </a:xfrm>
          <a:custGeom>
            <a:avLst/>
            <a:gdLst/>
            <a:ahLst/>
            <a:cxnLst/>
            <a:rect l="l" t="t" r="r" b="b"/>
            <a:pathLst>
              <a:path w="4760659" h="2130473">
                <a:moveTo>
                  <a:pt x="986689" y="0"/>
                </a:moveTo>
                <a:lnTo>
                  <a:pt x="4760659" y="0"/>
                </a:lnTo>
                <a:lnTo>
                  <a:pt x="4760659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3" name="รูปภาพ 12" descr="รูปภาพประกอบด้วย ข้อความ, เสื้อผ้า, ใบหน้าของมนุษย์, ชาย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285E488-EED4-61BE-9CDF-422AD3C08F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3"/>
          <a:stretch/>
        </p:blipFill>
        <p:spPr>
          <a:xfrm>
            <a:off x="7716860" y="4683319"/>
            <a:ext cx="4475140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9" name="รูปภาพ 8" descr="รูปภาพประกอบด้วย สถานที่สักการะ, กลางแจ้ง, อาคาร, งานศพ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D42A7E48-B9E8-772A-1A0F-43724D7664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9" r="-1" b="21956"/>
          <a:stretch/>
        </p:blipFill>
        <p:spPr>
          <a:xfrm>
            <a:off x="4039737" y="4682838"/>
            <a:ext cx="4523640" cy="2175160"/>
          </a:xfrm>
          <a:custGeom>
            <a:avLst/>
            <a:gdLst/>
            <a:ahLst/>
            <a:cxnLst/>
            <a:rect l="l" t="t" r="r" b="b"/>
            <a:pathLst>
              <a:path w="4523640" h="2175160">
                <a:moveTo>
                  <a:pt x="0" y="0"/>
                </a:moveTo>
                <a:lnTo>
                  <a:pt x="4523640" y="0"/>
                </a:lnTo>
                <a:lnTo>
                  <a:pt x="3516256" y="2175160"/>
                </a:lnTo>
                <a:lnTo>
                  <a:pt x="0" y="2175160"/>
                </a:lnTo>
                <a:lnTo>
                  <a:pt x="0" y="2174920"/>
                </a:lnTo>
                <a:lnTo>
                  <a:pt x="14159" y="2174920"/>
                </a:lnTo>
                <a:lnTo>
                  <a:pt x="1021100" y="718"/>
                </a:lnTo>
                <a:lnTo>
                  <a:pt x="0" y="718"/>
                </a:lnTo>
                <a:close/>
              </a:path>
            </a:pathLst>
          </a:custGeom>
        </p:spPr>
      </p:pic>
      <p:pic>
        <p:nvPicPr>
          <p:cNvPr id="5" name="รูปภาพ 4" descr="รูปภาพประกอบด้วย อาคาร, สถานที่สักการะ, กลางแจ้ง, ท้องฟ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23F4570-9C42-33EF-0992-BF76DE166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r="11697"/>
          <a:stretch/>
        </p:blipFill>
        <p:spPr>
          <a:xfrm>
            <a:off x="-2" y="4689793"/>
            <a:ext cx="4908824" cy="2175160"/>
          </a:xfrm>
          <a:custGeom>
            <a:avLst/>
            <a:gdLst/>
            <a:ahLst/>
            <a:cxnLst/>
            <a:rect l="l" t="t" r="r" b="b"/>
            <a:pathLst>
              <a:path w="4908824" h="2175160">
                <a:moveTo>
                  <a:pt x="0" y="0"/>
                </a:moveTo>
                <a:lnTo>
                  <a:pt x="4908824" y="0"/>
                </a:lnTo>
                <a:lnTo>
                  <a:pt x="3901440" y="2175160"/>
                </a:lnTo>
                <a:lnTo>
                  <a:pt x="0" y="21751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02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C35A348-C5D6-4112-9FDD-93A493B0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C2E0220-889C-F78B-C945-5E42E2E5A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50" y="4871880"/>
            <a:ext cx="10422700" cy="1400400"/>
          </a:xfr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ปัจจัยที่ส่งเสริมความเจริญรุ่งเรืองทางเศรษฐกิจและการเมืองการปกครองของอยุธยา</a:t>
            </a:r>
          </a:p>
        </p:txBody>
      </p:sp>
      <p:pic>
        <p:nvPicPr>
          <p:cNvPr id="9" name="รูปภาพ 8" descr="รูปภาพประกอบด้วย ในร่ม, วัด, นมัสการ, สถานที่ศักดิ์สิทธิ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236DFF0-83B3-6884-F279-31614DBBA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r="18171" b="-1"/>
          <a:stretch/>
        </p:blipFill>
        <p:spPr>
          <a:xfrm>
            <a:off x="20" y="1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7" name="รูปภาพ 6" descr="รูปภาพประกอบด้วย เสื้อผ้า, จิตรกรรม, ชาย, ใบหน้าของมนุษย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D186B7D7-938F-38D0-24C8-D2F017468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160" b="-3"/>
          <a:stretch/>
        </p:blipFill>
        <p:spPr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5" name="รูปภาพ 4" descr="รูปภาพประกอบด้วย จิตรกรรม, ข้อความ, ศิลปะ, ผ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4D8A515-487B-9188-DD55-B299D7A7A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0" r="14002"/>
          <a:stretch/>
        </p:blipFill>
        <p:spPr>
          <a:xfrm>
            <a:off x="819150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664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406</Words>
  <Application>Microsoft Office PowerPoint</Application>
  <PresentationFormat>แบบจอกว้าง</PresentationFormat>
  <Paragraphs>47</Paragraphs>
  <Slides>19</Slides>
  <Notes>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19</vt:i4>
      </vt:variant>
    </vt:vector>
  </HeadingPairs>
  <TitlesOfParts>
    <vt:vector size="26" baseType="lpstr">
      <vt:lpstr>-@-D-RCW 2550 v.2.00-</vt:lpstr>
      <vt:lpstr>2005_iannnnnGTO</vt:lpstr>
      <vt:lpstr>Aptos</vt:lpstr>
      <vt:lpstr>Aptos Display</vt:lpstr>
      <vt:lpstr>Arial</vt:lpstr>
      <vt:lpstr>Calibri</vt:lpstr>
      <vt:lpstr>ธีมของ Office</vt:lpstr>
      <vt:lpstr>งานนำเสนอ PowerPoint</vt:lpstr>
      <vt:lpstr>อนาจักรอยุธยา</vt:lpstr>
      <vt:lpstr>ปัจจัยที่มีผลต่อการสถาปนาอานาจักรอยุธยา</vt:lpstr>
      <vt:lpstr>ปัจจัยที่มีผลต่อการสถาปนาอานาจักรอยุธยา</vt:lpstr>
      <vt:lpstr>ปัจจัยที่มีผลต่อการสถาปนาอานาจักรอยุธยา</vt:lpstr>
      <vt:lpstr>กรุงศรีอยุธยาเป็นราชธานี (เมืองหลวง) ถึง ๔๑๗  ปี</vt:lpstr>
      <vt:lpstr>กรุงรัตนโกสินทร์</vt:lpstr>
      <vt:lpstr>การสถาปนากรุงรัตนโกสินทร์</vt:lpstr>
      <vt:lpstr>ปัจจัยที่ส่งเสริมความเจริญรุ่งเรืองทางเศรษฐกิจและการเมืองการปกครองของอยุธยา</vt:lpstr>
      <vt:lpstr>งานนำเสนอ PowerPoint</vt:lpstr>
      <vt:lpstr>สมเด็จพระรามาธิบดีที่ ๑ เป็นผู้สถาปนากรุงศรีอยุธยา </vt:lpstr>
      <vt:lpstr>สมเด็จพระบรมราชาธิราชที่ ๒</vt:lpstr>
      <vt:lpstr>สมเด็จพระบรมไตรโลกนาถ</vt:lpstr>
      <vt:lpstr>สมเด็จพระนเรศวลมหาราช</vt:lpstr>
      <vt:lpstr>สมเด็จพระนารายณ์มหาราช</vt:lpstr>
      <vt:lpstr>2.2 การมีที่ตั้งที่เหมาะสม</vt:lpstr>
      <vt:lpstr>2.2 การมีพื้นฐาน วัฒธธรรม</vt:lpstr>
      <vt:lpstr>2.4 การจัดระเบียบ การปกครอง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</dc:creator>
  <cp:lastModifiedBy>ADMIN</cp:lastModifiedBy>
  <cp:revision>69</cp:revision>
  <dcterms:created xsi:type="dcterms:W3CDTF">2024-12-16T07:30:46Z</dcterms:created>
  <dcterms:modified xsi:type="dcterms:W3CDTF">2025-01-15T08:53:22Z</dcterms:modified>
</cp:coreProperties>
</file>